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9" r:id="rId3"/>
    <p:sldId id="277" r:id="rId4"/>
    <p:sldId id="278" r:id="rId5"/>
    <p:sldId id="271" r:id="rId6"/>
    <p:sldId id="257" r:id="rId7"/>
    <p:sldId id="270" r:id="rId8"/>
    <p:sldId id="276" r:id="rId9"/>
    <p:sldId id="274" r:id="rId10"/>
    <p:sldId id="275" r:id="rId11"/>
    <p:sldId id="258" r:id="rId12"/>
    <p:sldId id="259" r:id="rId13"/>
    <p:sldId id="260" r:id="rId14"/>
    <p:sldId id="273" r:id="rId15"/>
    <p:sldId id="261" r:id="rId16"/>
    <p:sldId id="262" r:id="rId17"/>
    <p:sldId id="272" r:id="rId18"/>
    <p:sldId id="263" r:id="rId19"/>
    <p:sldId id="265" r:id="rId20"/>
    <p:sldId id="266" r:id="rId21"/>
    <p:sldId id="264" r:id="rId22"/>
    <p:sldId id="267" r:id="rId23"/>
    <p:sldId id="26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524" autoAdjust="0"/>
    <p:restoredTop sz="94660"/>
  </p:normalViewPr>
  <p:slideViewPr>
    <p:cSldViewPr>
      <p:cViewPr varScale="1">
        <p:scale>
          <a:sx n="73" d="100"/>
          <a:sy n="73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7E179-7DE9-4821-99EE-4222B447F296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7D156-D91C-4A80-AF07-64AC2FC44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11EC4-F7C7-4044-B5A5-057F741A410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97F7E-1480-4962-B2DE-7005070C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6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97F7E-1480-4962-B2DE-7005070CDF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00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97F7E-1480-4962-B2DE-7005070CDFF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38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97F7E-1480-4962-B2DE-7005070CDFF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97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97F7E-1480-4962-B2DE-7005070CDFF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34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97F7E-1480-4962-B2DE-7005070CDFF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58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97F7E-1480-4962-B2DE-7005070CDFF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5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97F7E-1480-4962-B2DE-7005070CDFF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39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97F7E-1480-4962-B2DE-7005070CDF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34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97F7E-1480-4962-B2DE-7005070CDF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64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97F7E-1480-4962-B2DE-7005070CDF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97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97F7E-1480-4962-B2DE-7005070CDF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55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97F7E-1480-4962-B2DE-7005070CDF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0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97F7E-1480-4962-B2DE-7005070CDF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8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97F7E-1480-4962-B2DE-7005070CDF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22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97F7E-1480-4962-B2DE-7005070CDF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8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118D-4EC6-4501-9E97-95731E15C8E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DE0C81-17AA-42CA-A9EE-CFEE6FDF89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118D-4EC6-4501-9E97-95731E15C8E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0C81-17AA-42CA-A9EE-CFEE6FDF8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118D-4EC6-4501-9E97-95731E15C8E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0C81-17AA-42CA-A9EE-CFEE6FDF8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118D-4EC6-4501-9E97-95731E15C8E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0C81-17AA-42CA-A9EE-CFEE6FDF8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118D-4EC6-4501-9E97-95731E15C8E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0C81-17AA-42CA-A9EE-CFEE6FDF8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118D-4EC6-4501-9E97-95731E15C8E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0C81-17AA-42CA-A9EE-CFEE6FDF89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118D-4EC6-4501-9E97-95731E15C8E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0C81-17AA-42CA-A9EE-CFEE6FDF89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118D-4EC6-4501-9E97-95731E15C8E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0C81-17AA-42CA-A9EE-CFEE6FDF8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118D-4EC6-4501-9E97-95731E15C8E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0C81-17AA-42CA-A9EE-CFEE6FDF8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118D-4EC6-4501-9E97-95731E15C8E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0C81-17AA-42CA-A9EE-CFEE6FDF8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118D-4EC6-4501-9E97-95731E15C8E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0C81-17AA-42CA-A9EE-CFEE6FDF8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ADE118D-4EC6-4501-9E97-95731E15C8E7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DDE0C81-17AA-42CA-A9EE-CFEE6FDF896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57400"/>
            <a:ext cx="7315200" cy="259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Plant the Seed, Reap the Lesson: Engaging Students to Receive Your Instruction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419600"/>
            <a:ext cx="7315200" cy="1510562"/>
          </a:xfrm>
        </p:spPr>
        <p:txBody>
          <a:bodyPr>
            <a:normAutofit/>
          </a:bodyPr>
          <a:lstStyle/>
          <a:p>
            <a:r>
              <a:rPr lang="en-US" dirty="0" smtClean="0"/>
              <a:t>by Simon Moore, EMT, MHA</a:t>
            </a:r>
          </a:p>
          <a:p>
            <a:r>
              <a:rPr lang="en-US" sz="1800" dirty="0" smtClean="0"/>
              <a:t>English Language Arts</a:t>
            </a:r>
          </a:p>
          <a:p>
            <a:r>
              <a:rPr lang="en-US" sz="1800" dirty="0" smtClean="0"/>
              <a:t>Health Academy</a:t>
            </a:r>
          </a:p>
          <a:p>
            <a:r>
              <a:rPr lang="en-US" sz="1800" dirty="0" smtClean="0"/>
              <a:t>Coachella Valley HS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411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315200" cy="79381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Know Your Personality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5166361"/>
          </a:xfrm>
        </p:spPr>
        <p:txBody>
          <a:bodyPr>
            <a:no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en-US" sz="2900" dirty="0" smtClean="0"/>
              <a:t>Introvert</a:t>
            </a:r>
            <a:r>
              <a:rPr lang="en-US" sz="2900" dirty="0"/>
              <a:t>?</a:t>
            </a:r>
          </a:p>
          <a:p>
            <a:pPr marL="834390" lvl="1" indent="-514350">
              <a:buFont typeface="+mj-lt"/>
              <a:buAutoNum type="alphaLcParenR"/>
            </a:pPr>
            <a:r>
              <a:rPr lang="en-US" sz="2900" dirty="0"/>
              <a:t>Inner </a:t>
            </a:r>
            <a:r>
              <a:rPr lang="en-US" sz="2900" dirty="0" smtClean="0"/>
              <a:t>world</a:t>
            </a:r>
          </a:p>
          <a:p>
            <a:pPr marL="1074420" lvl="2" indent="-571500">
              <a:buFont typeface="+mj-lt"/>
              <a:buAutoNum type="romanLcPeriod"/>
            </a:pPr>
            <a:r>
              <a:rPr lang="en-US" sz="2900" dirty="0"/>
              <a:t>True (what you see is what you get</a:t>
            </a:r>
            <a:r>
              <a:rPr lang="en-US" sz="2900" dirty="0" smtClean="0"/>
              <a:t>); they’re just shy</a:t>
            </a:r>
            <a:endParaRPr lang="en-US" sz="2900" dirty="0"/>
          </a:p>
          <a:p>
            <a:pPr marL="1074420" lvl="2" indent="-571500">
              <a:buFont typeface="+mj-lt"/>
              <a:buAutoNum type="romanLcPeriod"/>
            </a:pPr>
            <a:r>
              <a:rPr lang="en-US" sz="2900" dirty="0"/>
              <a:t>A show (they really have issues</a:t>
            </a:r>
            <a:r>
              <a:rPr lang="en-US" sz="2900" dirty="0" smtClean="0"/>
              <a:t>); they’re quiet, they just don’t know the answer</a:t>
            </a:r>
            <a:endParaRPr lang="en-US" sz="2900" dirty="0"/>
          </a:p>
          <a:p>
            <a:pPr marL="560070" indent="-514350">
              <a:buFont typeface="+mj-lt"/>
              <a:buAutoNum type="arabicPeriod"/>
            </a:pPr>
            <a:r>
              <a:rPr lang="en-US" sz="2900" dirty="0"/>
              <a:t>Producer? Academically, they get results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2900" dirty="0"/>
              <a:t>Non-producer - Academically, they </a:t>
            </a:r>
            <a:r>
              <a:rPr lang="en-US" sz="2900" dirty="0" smtClean="0"/>
              <a:t>low-perform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05063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Code of Student Understanding</a:t>
            </a:r>
            <a:br>
              <a:rPr lang="en-US" dirty="0" smtClean="0"/>
            </a:br>
            <a:r>
              <a:rPr lang="en-US" sz="2200" i="1" dirty="0" smtClean="0"/>
              <a:t>What all Teachers Should Know About Their Students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</p:spPr>
        <p:txBody>
          <a:bodyPr>
            <a:normAutofit/>
          </a:bodyPr>
          <a:lstStyle/>
          <a:p>
            <a:pPr marL="560070" lvl="0" indent="-514350">
              <a:buFont typeface="+mj-lt"/>
              <a:buAutoNum type="arabicPeriod"/>
            </a:pPr>
            <a:r>
              <a:rPr lang="en-US" sz="3200" dirty="0"/>
              <a:t>Like teachers, students report to class with problems and needs</a:t>
            </a:r>
            <a:r>
              <a:rPr lang="en-US" sz="3200" dirty="0" smtClean="0"/>
              <a:t>.</a:t>
            </a:r>
            <a:endParaRPr lang="en-US" sz="3200" dirty="0"/>
          </a:p>
          <a:p>
            <a:pPr marL="560070" lvl="0" indent="-514350">
              <a:buFont typeface="+mj-lt"/>
              <a:buAutoNum type="arabicPeriod"/>
            </a:pPr>
            <a:r>
              <a:rPr lang="en-US" sz="3200" dirty="0"/>
              <a:t>Just because it’s important to the teacher, students don’t always care.</a:t>
            </a:r>
          </a:p>
          <a:p>
            <a:pPr marL="560070" lvl="0" indent="-514350">
              <a:buFont typeface="+mj-lt"/>
              <a:buAutoNum type="arabicPeriod"/>
            </a:pPr>
            <a:r>
              <a:rPr lang="en-US" sz="3200" dirty="0"/>
              <a:t>Students have an extremely UNCLEAR perception about their future, what they want &amp; what they will do later.</a:t>
            </a:r>
          </a:p>
          <a:p>
            <a:pPr marL="56007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751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/>
              <a:t>Code of Student Understanding</a:t>
            </a:r>
            <a:br>
              <a:rPr lang="en-US" dirty="0"/>
            </a:br>
            <a:r>
              <a:rPr lang="en-US" sz="2200" i="1" dirty="0"/>
              <a:t>What all Teachers Should Know About Their Students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1"/>
            <a:ext cx="7315200" cy="4556760"/>
          </a:xfrm>
        </p:spPr>
        <p:txBody>
          <a:bodyPr>
            <a:noAutofit/>
          </a:bodyPr>
          <a:lstStyle/>
          <a:p>
            <a:pPr marL="560070" lvl="0" indent="-514350">
              <a:buFont typeface="+mj-lt"/>
              <a:buAutoNum type="arabicPeriod" startAt="4"/>
            </a:pPr>
            <a:r>
              <a:rPr lang="en-US" sz="2800" dirty="0"/>
              <a:t>Most students – and even adults – want to have </a:t>
            </a:r>
            <a:r>
              <a:rPr lang="en-US" sz="2800" b="1" dirty="0"/>
              <a:t>FUN</a:t>
            </a:r>
            <a:r>
              <a:rPr lang="en-US" sz="2800" dirty="0"/>
              <a:t>, and take every opportunity possible to make every situation </a:t>
            </a:r>
            <a:r>
              <a:rPr lang="en-US" sz="2800" u="sng" dirty="0"/>
              <a:t>entertaining</a:t>
            </a:r>
            <a:r>
              <a:rPr lang="en-US" sz="2800" dirty="0" smtClean="0"/>
              <a:t>.</a:t>
            </a:r>
          </a:p>
          <a:p>
            <a:pPr marL="560070" lvl="0" indent="-514350">
              <a:buFont typeface="+mj-lt"/>
              <a:buAutoNum type="arabicPeriod" startAt="4"/>
            </a:pPr>
            <a:endParaRPr lang="en-US" sz="2800" dirty="0"/>
          </a:p>
          <a:p>
            <a:pPr marL="560070" lvl="0" indent="-514350">
              <a:buFont typeface="+mj-lt"/>
              <a:buAutoNum type="arabicPeriod" startAt="4"/>
            </a:pPr>
            <a:r>
              <a:rPr lang="en-US" sz="2800" dirty="0"/>
              <a:t>Students only spend approximately 5 hrs. / week with the teacher, leaving 163 hours of PERSONAL time. Impacting the child 3% of the time will render LIMITED results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887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/>
              <a:t>Code of Student Understanding</a:t>
            </a:r>
            <a:br>
              <a:rPr lang="en-US" dirty="0"/>
            </a:br>
            <a:r>
              <a:rPr lang="en-US" sz="2200" i="1" dirty="0"/>
              <a:t>What all Teachers Should Know About Their Students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709161"/>
          </a:xfrm>
        </p:spPr>
        <p:txBody>
          <a:bodyPr>
            <a:noAutofit/>
          </a:bodyPr>
          <a:lstStyle/>
          <a:p>
            <a:pPr marL="560070" lvl="0" indent="-514350">
              <a:buFont typeface="+mj-lt"/>
              <a:buAutoNum type="arabicPeriod" startAt="6"/>
            </a:pPr>
            <a:r>
              <a:rPr lang="en-US" sz="2800" dirty="0"/>
              <a:t>Collectively, most students don’t personally attack teachers. Remember, students want to have </a:t>
            </a:r>
            <a:r>
              <a:rPr lang="en-US" sz="2800" b="1" dirty="0"/>
              <a:t>FUN</a:t>
            </a:r>
            <a:r>
              <a:rPr lang="en-US" sz="2800" dirty="0"/>
              <a:t> [Teachers interfere with the students’ </a:t>
            </a:r>
            <a:r>
              <a:rPr lang="en-US" sz="2800" b="1" dirty="0"/>
              <a:t>FUN</a:t>
            </a:r>
            <a:r>
              <a:rPr lang="en-US" sz="2800" dirty="0"/>
              <a:t>].</a:t>
            </a:r>
          </a:p>
          <a:p>
            <a:pPr marL="388620" indent="-342900">
              <a:buFont typeface="+mj-lt"/>
              <a:buAutoNum type="arabicPeriod" startAt="6"/>
            </a:pPr>
            <a:endParaRPr lang="en-US" sz="1400" dirty="0" smtClean="0"/>
          </a:p>
          <a:p>
            <a:pPr marL="560070" lvl="0" indent="-514350">
              <a:buFont typeface="+mj-lt"/>
              <a:buAutoNum type="arabicPeriod" startAt="6"/>
            </a:pPr>
            <a:r>
              <a:rPr lang="en-US" sz="2800" dirty="0"/>
              <a:t>Students are not much different from teachers. Most teachers were [some still are] just like the students. Students litter, talk when others are talking, are tardy, disorganized &amp; break rules. DIFFERENCE: Teachers have a </a:t>
            </a:r>
            <a:r>
              <a:rPr lang="en-US" sz="2800" i="1" dirty="0"/>
              <a:t>little</a:t>
            </a:r>
            <a:r>
              <a:rPr lang="en-US" sz="2800" dirty="0"/>
              <a:t> more control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79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315200" cy="394716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pPr marL="45720" indent="0" algn="ctr">
              <a:buNone/>
            </a:pPr>
            <a:r>
              <a:rPr lang="en-US" sz="4400" i="1" dirty="0" smtClean="0"/>
              <a:t>“It’s hard to concentrate”</a:t>
            </a:r>
            <a:endParaRPr lang="en-US" sz="4400" i="1" dirty="0"/>
          </a:p>
          <a:p>
            <a:endParaRPr lang="en-US" sz="3600" dirty="0" smtClean="0"/>
          </a:p>
          <a:p>
            <a:pPr marL="45720" indent="0">
              <a:buNone/>
            </a:pPr>
            <a:r>
              <a:rPr lang="en-US" sz="3600" i="1" dirty="0" smtClean="0"/>
              <a:t>-Fabiola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86975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/>
              <a:t>Code of Student Understanding</a:t>
            </a:r>
            <a:br>
              <a:rPr lang="en-US" dirty="0"/>
            </a:br>
            <a:r>
              <a:rPr lang="en-US" sz="2200" i="1" dirty="0"/>
              <a:t>What all Teachers Should Know About Their Students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7315200" cy="4785360"/>
          </a:xfrm>
        </p:spPr>
        <p:txBody>
          <a:bodyPr>
            <a:normAutofit/>
          </a:bodyPr>
          <a:lstStyle/>
          <a:p>
            <a:pPr marL="560070" lvl="0" indent="-514350">
              <a:buFont typeface="+mj-lt"/>
              <a:buAutoNum type="arabicPeriod" startAt="8"/>
            </a:pPr>
            <a:r>
              <a:rPr lang="en-US" sz="2800" dirty="0" smtClean="0"/>
              <a:t>Many </a:t>
            </a:r>
            <a:r>
              <a:rPr lang="en-US" sz="2800" dirty="0"/>
              <a:t>students are disconnected with teachers &amp; learning. They believe teachers and education are only meant to harass the students until the students are 18. Afterward, the information is invalid and magical opportunity doors open</a:t>
            </a:r>
            <a:r>
              <a:rPr lang="en-US" sz="2800" dirty="0" smtClean="0"/>
              <a:t>.</a:t>
            </a:r>
          </a:p>
          <a:p>
            <a:pPr marL="45720" lvl="0" indent="0">
              <a:buNone/>
            </a:pPr>
            <a:endParaRPr lang="en-US" sz="2800" dirty="0"/>
          </a:p>
          <a:p>
            <a:pPr marL="45720" indent="0" algn="ctr">
              <a:buNone/>
            </a:pPr>
            <a:r>
              <a:rPr lang="en-US" sz="2800" dirty="0"/>
              <a:t>If Teachers ignore these Obstacles, </a:t>
            </a:r>
            <a:r>
              <a:rPr lang="en-US" sz="2800" dirty="0" smtClean="0"/>
              <a:t>they </a:t>
            </a:r>
            <a:r>
              <a:rPr lang="en-US" sz="2800" dirty="0"/>
              <a:t>will become frustrated, Lessons won’t stick and students will </a:t>
            </a:r>
            <a:r>
              <a:rPr lang="en-US" sz="2800" u="sng" dirty="0"/>
              <a:t>hate</a:t>
            </a:r>
            <a:r>
              <a:rPr lang="en-US" sz="2800" dirty="0"/>
              <a:t> the class.</a:t>
            </a:r>
          </a:p>
          <a:p>
            <a:pPr marL="4572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7877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315200" cy="1154097"/>
          </a:xfrm>
        </p:spPr>
        <p:txBody>
          <a:bodyPr>
            <a:normAutofit/>
          </a:bodyPr>
          <a:lstStyle/>
          <a:p>
            <a:r>
              <a:rPr lang="en-US" sz="3200" b="1" dirty="0"/>
              <a:t>Checklist of Teacher </a:t>
            </a:r>
            <a:r>
              <a:rPr lang="en-US" sz="3200" b="1" dirty="0" smtClean="0"/>
              <a:t>– Student </a:t>
            </a:r>
            <a:r>
              <a:rPr lang="en-US" sz="3200" b="1" dirty="0"/>
              <a:t>Engagement: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1"/>
            <a:ext cx="7315200" cy="4251960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US" sz="3200" dirty="0"/>
              <a:t>Create a Personal Teacher Mission Statement</a:t>
            </a:r>
            <a:r>
              <a:rPr lang="en-US" sz="3200" dirty="0" smtClean="0"/>
              <a:t>.</a:t>
            </a:r>
          </a:p>
          <a:p>
            <a:pPr marL="45720" lvl="0" indent="0">
              <a:buNone/>
            </a:pPr>
            <a:endParaRPr lang="en-US" sz="2800" dirty="0"/>
          </a:p>
          <a:p>
            <a:pPr lvl="1"/>
            <a:r>
              <a:rPr lang="en-US" sz="2800" dirty="0"/>
              <a:t>Statement should validate education and your commitment to student learning</a:t>
            </a:r>
            <a:endParaRPr lang="en-US" sz="24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46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Your </a:t>
            </a:r>
            <a:br>
              <a:rPr lang="en-US" dirty="0" smtClean="0"/>
            </a:br>
            <a:r>
              <a:rPr lang="en-US" dirty="0" smtClean="0"/>
              <a:t>Personal Mission Statement?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599"/>
            <a:ext cx="7315200" cy="4556761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dirty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Moore </a:t>
            </a:r>
            <a:r>
              <a:rPr lang="en-US" sz="4000" dirty="0" smtClean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Teaching </a:t>
            </a:r>
            <a:r>
              <a:rPr lang="en-US" sz="4000" dirty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F</a:t>
            </a:r>
            <a:r>
              <a:rPr lang="en-US" sz="4000" dirty="0" smtClean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ocus</a:t>
            </a:r>
            <a:r>
              <a:rPr lang="en-US" sz="4000" dirty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:</a:t>
            </a:r>
          </a:p>
          <a:p>
            <a:pPr marL="45720" indent="0" algn="ctr">
              <a:buNone/>
            </a:pPr>
            <a:r>
              <a:rPr lang="en-US" sz="4000" i="1" dirty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 </a:t>
            </a:r>
            <a:endParaRPr lang="en-US" sz="1200" i="1" dirty="0" smtClean="0">
              <a:latin typeface="Narkisim" pitchFamily="34" charset="-79"/>
              <a:ea typeface="Adobe Heiti Std R" pitchFamily="34" charset="-128"/>
              <a:cs typeface="Narkisim" pitchFamily="34" charset="-79"/>
            </a:endParaRPr>
          </a:p>
          <a:p>
            <a:pPr marL="45720" indent="0" algn="ctr">
              <a:buNone/>
            </a:pPr>
            <a:r>
              <a:rPr lang="en-US" sz="4000" dirty="0" smtClean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Engage </a:t>
            </a:r>
            <a:r>
              <a:rPr lang="en-US" sz="4000" u="sng" dirty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all</a:t>
            </a:r>
            <a:r>
              <a:rPr lang="en-US" sz="4000" dirty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 students with the</a:t>
            </a:r>
            <a:r>
              <a:rPr lang="en-US" sz="4000" i="1" dirty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 constant </a:t>
            </a:r>
            <a:r>
              <a:rPr lang="en-US" sz="4000" u="sng" dirty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validation</a:t>
            </a:r>
            <a:r>
              <a:rPr lang="en-US" sz="4000" i="1" dirty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 </a:t>
            </a:r>
            <a:r>
              <a:rPr lang="en-US" sz="4000" dirty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of EDUCATION via </a:t>
            </a:r>
            <a:r>
              <a:rPr lang="en-US" sz="4000" dirty="0" smtClean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Common Core Standards </a:t>
            </a:r>
            <a:r>
              <a:rPr lang="en-US" sz="4000" dirty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and </a:t>
            </a:r>
            <a:r>
              <a:rPr lang="en-US" sz="4000" i="1" dirty="0" smtClean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real-world</a:t>
            </a:r>
            <a:r>
              <a:rPr lang="en-US" sz="4000" dirty="0" smtClean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 </a:t>
            </a:r>
            <a:r>
              <a:rPr lang="en-US" sz="4000" dirty="0">
                <a:latin typeface="Narkisim" pitchFamily="34" charset="-79"/>
                <a:ea typeface="Adobe Heiti Std R" pitchFamily="34" charset="-128"/>
                <a:cs typeface="Narkisim" pitchFamily="34" charset="-79"/>
              </a:rPr>
              <a:t>scenarios</a:t>
            </a:r>
          </a:p>
          <a:p>
            <a:endParaRPr lang="en-US" sz="2400" dirty="0"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934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</p:spPr>
        <p:txBody>
          <a:bodyPr>
            <a:normAutofit/>
          </a:bodyPr>
          <a:lstStyle/>
          <a:p>
            <a:r>
              <a:rPr lang="en-US" sz="3200" b="1" dirty="0"/>
              <a:t>Checklist of Teacher </a:t>
            </a:r>
            <a:r>
              <a:rPr lang="en-US" sz="3200" b="1" dirty="0" smtClean="0"/>
              <a:t>– Student </a:t>
            </a:r>
            <a:r>
              <a:rPr lang="en-US" sz="3200" b="1" dirty="0"/>
              <a:t>Engagement: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1"/>
            <a:ext cx="7315200" cy="4023360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Learn all student names within 2 -3 weeks</a:t>
            </a:r>
            <a:r>
              <a:rPr lang="en-US" sz="3200" dirty="0" smtClean="0"/>
              <a:t>.</a:t>
            </a:r>
          </a:p>
          <a:p>
            <a:pPr marL="45720" lvl="0" indent="0">
              <a:buNone/>
            </a:pPr>
            <a:endParaRPr lang="en-US" sz="1800" dirty="0"/>
          </a:p>
          <a:p>
            <a:pPr lvl="1"/>
            <a:r>
              <a:rPr lang="en-US" sz="2800" dirty="0"/>
              <a:t>Take notes, sketch likenesses that identify student to commit to </a:t>
            </a:r>
            <a:r>
              <a:rPr lang="en-US" sz="2800" dirty="0" smtClean="0"/>
              <a:t>memory</a:t>
            </a:r>
          </a:p>
          <a:p>
            <a:pPr marL="320040" lvl="1" indent="0">
              <a:buNone/>
            </a:pPr>
            <a:endParaRPr lang="en-US" sz="1600" dirty="0"/>
          </a:p>
          <a:p>
            <a:pPr lvl="1"/>
            <a:r>
              <a:rPr lang="en-US" sz="2800" dirty="0"/>
              <a:t>Maybe student reminds you of another student, actor, or character you once knew </a:t>
            </a:r>
            <a:endParaRPr lang="en-US" sz="2400" dirty="0"/>
          </a:p>
          <a:p>
            <a:pPr marL="4572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389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315200" cy="1154097"/>
          </a:xfrm>
        </p:spPr>
        <p:txBody>
          <a:bodyPr>
            <a:normAutofit/>
          </a:bodyPr>
          <a:lstStyle/>
          <a:p>
            <a:r>
              <a:rPr lang="en-US" sz="3200" b="1" dirty="0"/>
              <a:t>Checklist of Teacher </a:t>
            </a:r>
            <a:r>
              <a:rPr lang="en-US" sz="3200" b="1" dirty="0" smtClean="0"/>
              <a:t>– Student </a:t>
            </a:r>
            <a:r>
              <a:rPr lang="en-US" sz="3200" b="1" dirty="0"/>
              <a:t>Engagement: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15200" cy="4419599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IDENTIFY historically under-achieving </a:t>
            </a:r>
            <a:r>
              <a:rPr lang="en-US" sz="3200" dirty="0" smtClean="0"/>
              <a:t>students.</a:t>
            </a:r>
            <a:endParaRPr lang="en-US" sz="2800" dirty="0"/>
          </a:p>
          <a:p>
            <a:pPr lvl="0"/>
            <a:r>
              <a:rPr lang="en-US" sz="2800" dirty="0" smtClean="0"/>
              <a:t>ESTABLISH </a:t>
            </a:r>
            <a:r>
              <a:rPr lang="en-US" sz="2800" dirty="0"/>
              <a:t>rapport with the </a:t>
            </a:r>
            <a:r>
              <a:rPr lang="en-US" sz="2800" dirty="0" smtClean="0"/>
              <a:t>student</a:t>
            </a:r>
            <a:endParaRPr lang="en-US" sz="2400" dirty="0"/>
          </a:p>
          <a:p>
            <a:pPr lvl="0"/>
            <a:r>
              <a:rPr lang="en-US" sz="2600" dirty="0" smtClean="0"/>
              <a:t>ASK </a:t>
            </a:r>
            <a:r>
              <a:rPr lang="en-US" sz="2600" dirty="0"/>
              <a:t>student (1 on 1</a:t>
            </a:r>
            <a:r>
              <a:rPr lang="en-US" sz="2600" dirty="0" smtClean="0"/>
              <a:t>):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/>
              <a:t>related to my class, what do you struggle most with</a:t>
            </a:r>
            <a:r>
              <a:rPr lang="en-US" sz="2400" dirty="0" smtClean="0"/>
              <a:t>?”</a:t>
            </a:r>
          </a:p>
          <a:p>
            <a:pPr lvl="1"/>
            <a:r>
              <a:rPr lang="en-US" sz="2600" dirty="0" smtClean="0"/>
              <a:t>“</a:t>
            </a:r>
            <a:r>
              <a:rPr lang="en-US" sz="2600" dirty="0"/>
              <a:t>what do most dislike about school</a:t>
            </a:r>
            <a:r>
              <a:rPr lang="en-US" sz="2600" dirty="0" smtClean="0"/>
              <a:t>?”</a:t>
            </a:r>
          </a:p>
          <a:p>
            <a:pPr lvl="1"/>
            <a:r>
              <a:rPr lang="en-US" sz="2600" dirty="0" smtClean="0"/>
              <a:t>“</a:t>
            </a:r>
            <a:r>
              <a:rPr lang="en-US" sz="2600" dirty="0"/>
              <a:t>would you like to earn / learn /get out of my class</a:t>
            </a:r>
            <a:r>
              <a:rPr lang="en-US" sz="2600" dirty="0" smtClean="0"/>
              <a:t>?”</a:t>
            </a:r>
            <a:endParaRPr lang="en-US" sz="2600" dirty="0"/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1502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sometimes </a:t>
            </a:r>
            <a:r>
              <a:rPr lang="en-US" sz="3600" dirty="0"/>
              <a:t>you don’t </a:t>
            </a:r>
            <a:r>
              <a:rPr lang="en-US" sz="3600" dirty="0" smtClean="0"/>
              <a:t>know…</a:t>
            </a:r>
          </a:p>
          <a:p>
            <a:pPr marL="45720" indent="0">
              <a:buNone/>
            </a:pPr>
            <a:endParaRPr lang="en-US" sz="3600" dirty="0" smtClean="0"/>
          </a:p>
          <a:p>
            <a:pPr marL="45720" indent="0" algn="ctr">
              <a:buNone/>
            </a:pPr>
            <a:r>
              <a:rPr lang="en-US" sz="4400" i="1" dirty="0" smtClean="0"/>
              <a:t>-Zoe</a:t>
            </a:r>
            <a:endParaRPr lang="en-US" sz="4400" i="1" dirty="0"/>
          </a:p>
          <a:p>
            <a:pPr marL="4572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771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</p:spPr>
        <p:txBody>
          <a:bodyPr>
            <a:normAutofit/>
          </a:bodyPr>
          <a:lstStyle/>
          <a:p>
            <a:r>
              <a:rPr lang="en-US" sz="3200" b="1" dirty="0"/>
              <a:t>Checklist of Teacher </a:t>
            </a:r>
            <a:r>
              <a:rPr lang="en-US" sz="3200" b="1" dirty="0" smtClean="0"/>
              <a:t>– Student </a:t>
            </a:r>
            <a:r>
              <a:rPr lang="en-US" sz="3200" b="1" dirty="0"/>
              <a:t>Engagement: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/>
            <a:r>
              <a:rPr lang="en-US" sz="2800" dirty="0"/>
              <a:t>EMPHASIZE your attention to them</a:t>
            </a:r>
            <a:endParaRPr lang="en-US" sz="24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715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1154097"/>
          </a:xfrm>
        </p:spPr>
        <p:txBody>
          <a:bodyPr>
            <a:normAutofit/>
          </a:bodyPr>
          <a:lstStyle/>
          <a:p>
            <a:r>
              <a:rPr lang="en-US" sz="3200" b="1" dirty="0"/>
              <a:t>Checklist of Teacher </a:t>
            </a:r>
            <a:r>
              <a:rPr lang="en-US" sz="3200" b="1" dirty="0" smtClean="0"/>
              <a:t>– Student </a:t>
            </a:r>
            <a:r>
              <a:rPr lang="en-US" sz="3200" b="1" dirty="0"/>
              <a:t>Engagement: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1"/>
            <a:ext cx="7315200" cy="394716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POST grades </a:t>
            </a:r>
            <a:r>
              <a:rPr lang="en-US" sz="3200" dirty="0" smtClean="0"/>
              <a:t>weekly</a:t>
            </a:r>
          </a:p>
          <a:p>
            <a:pPr marL="45720" lvl="0" indent="0">
              <a:buNone/>
            </a:pPr>
            <a:endParaRPr lang="en-US" dirty="0"/>
          </a:p>
          <a:p>
            <a:pPr lvl="1"/>
            <a:r>
              <a:rPr lang="en-US" sz="2800" dirty="0"/>
              <a:t>SPEAK with them about their </a:t>
            </a:r>
            <a:r>
              <a:rPr lang="en-US" sz="2800" dirty="0" smtClean="0"/>
              <a:t>grade</a:t>
            </a:r>
          </a:p>
          <a:p>
            <a:pPr marL="320040" lvl="1" indent="0">
              <a:buNone/>
            </a:pPr>
            <a:endParaRPr lang="en-US" dirty="0"/>
          </a:p>
          <a:p>
            <a:pPr lvl="0"/>
            <a:r>
              <a:rPr lang="en-US" sz="3200" dirty="0" smtClean="0"/>
              <a:t>Have Fun </a:t>
            </a:r>
            <a:r>
              <a:rPr lang="en-US" sz="2400" dirty="0" smtClean="0"/>
              <a:t>(we shouldn’t hate our job)</a:t>
            </a:r>
            <a:endParaRPr lang="en-US" sz="3200" dirty="0" smtClean="0"/>
          </a:p>
          <a:p>
            <a:pPr lvl="0"/>
            <a:r>
              <a:rPr lang="en-US" sz="3200" dirty="0" smtClean="0"/>
              <a:t>Be </a:t>
            </a:r>
            <a:r>
              <a:rPr lang="en-US" sz="3200" dirty="0"/>
              <a:t>human and vulnerable, at times</a:t>
            </a:r>
            <a:endParaRPr lang="en-US" sz="2800" dirty="0"/>
          </a:p>
          <a:p>
            <a:pPr marL="4572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773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Bottom Line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i="1" dirty="0"/>
              <a:t>If they know you </a:t>
            </a:r>
            <a:r>
              <a:rPr lang="en-US" sz="3200" i="1" dirty="0" smtClean="0"/>
              <a:t>care …</a:t>
            </a:r>
          </a:p>
          <a:p>
            <a:pPr marL="45720" indent="0">
              <a:buNone/>
            </a:pPr>
            <a:endParaRPr lang="en-US" i="1" dirty="0"/>
          </a:p>
          <a:p>
            <a:pPr marL="45720" indent="0">
              <a:buNone/>
            </a:pPr>
            <a:r>
              <a:rPr lang="en-US" sz="3200" i="1" dirty="0" smtClean="0"/>
              <a:t>-they care</a:t>
            </a:r>
          </a:p>
          <a:p>
            <a:pPr marL="45720" indent="0">
              <a:buNone/>
            </a:pPr>
            <a:endParaRPr lang="en-US" sz="3200" i="1" dirty="0"/>
          </a:p>
          <a:p>
            <a:pPr marL="45720" indent="0">
              <a:buNone/>
            </a:pPr>
            <a:r>
              <a:rPr lang="en-US" sz="3200" i="1" dirty="0" smtClean="0"/>
              <a:t>If they care</a:t>
            </a:r>
          </a:p>
          <a:p>
            <a:pPr marL="45720" indent="0">
              <a:buNone/>
            </a:pPr>
            <a:r>
              <a:rPr lang="en-US" sz="3200" i="1" dirty="0" smtClean="0"/>
              <a:t>-They will learn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424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15200" cy="717612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315200" cy="4709160"/>
          </a:xfrm>
        </p:spPr>
        <p:txBody>
          <a:bodyPr>
            <a:normAutofit/>
          </a:bodyPr>
          <a:lstStyle/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Understand and PREPARE for the </a:t>
            </a:r>
            <a:r>
              <a:rPr lang="en-US" sz="3200" dirty="0"/>
              <a:t>“Code of Student Understanding” </a:t>
            </a:r>
          </a:p>
          <a:p>
            <a:r>
              <a:rPr lang="en-US" sz="3200" dirty="0" smtClean="0"/>
              <a:t>Create </a:t>
            </a:r>
            <a:r>
              <a:rPr lang="en-US" sz="3200" dirty="0"/>
              <a:t>a Personal Teacher Mission Statement</a:t>
            </a:r>
          </a:p>
          <a:p>
            <a:pPr lvl="0"/>
            <a:r>
              <a:rPr lang="en-US" sz="3200" dirty="0" smtClean="0"/>
              <a:t>IDENTIFY and TARGET market </a:t>
            </a:r>
            <a:r>
              <a:rPr lang="en-US" sz="3200" dirty="0"/>
              <a:t>under-achieving </a:t>
            </a:r>
            <a:r>
              <a:rPr lang="en-US" sz="3200" dirty="0" smtClean="0"/>
              <a:t>students</a:t>
            </a:r>
          </a:p>
          <a:p>
            <a:pPr lvl="0"/>
            <a:endParaRPr lang="en-US" sz="3200" dirty="0"/>
          </a:p>
          <a:p>
            <a:pPr marL="45720" lvl="0" indent="0">
              <a:buNone/>
            </a:pPr>
            <a:r>
              <a:rPr lang="en-US" sz="14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end</a:t>
            </a:r>
            <a:endParaRPr lang="en-US" sz="1400" dirty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 marL="4572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923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Simon </a:t>
            </a:r>
            <a:r>
              <a:rPr lang="en-US" dirty="0"/>
              <a:t>Moore, EMT, MHA</a:t>
            </a:r>
          </a:p>
          <a:p>
            <a:pPr marL="45720" indent="0">
              <a:buNone/>
            </a:pPr>
            <a:r>
              <a:rPr lang="en-US" dirty="0"/>
              <a:t>English Language Arts</a:t>
            </a:r>
          </a:p>
          <a:p>
            <a:pPr marL="45720" indent="0">
              <a:buNone/>
            </a:pPr>
            <a:r>
              <a:rPr lang="en-US" dirty="0"/>
              <a:t>Health Academy</a:t>
            </a:r>
          </a:p>
          <a:p>
            <a:pPr marL="45720" indent="0">
              <a:buNone/>
            </a:pPr>
            <a:r>
              <a:rPr lang="en-US" dirty="0"/>
              <a:t>Coachella Valley </a:t>
            </a:r>
            <a:r>
              <a:rPr lang="en-US" dirty="0" smtClean="0"/>
              <a:t>HS</a:t>
            </a:r>
          </a:p>
          <a:p>
            <a:pPr marL="45720" indent="0">
              <a:buNone/>
            </a:pPr>
            <a:r>
              <a:rPr lang="en-US" sz="3200" dirty="0" smtClean="0"/>
              <a:t>simon.moore@cvusd.us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498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022412"/>
          </a:xfrm>
        </p:spPr>
        <p:txBody>
          <a:bodyPr/>
          <a:lstStyle/>
          <a:p>
            <a:r>
              <a:rPr lang="en-US" dirty="0" smtClean="0"/>
              <a:t>Brief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15200" cy="4453927"/>
          </a:xfrm>
        </p:spPr>
        <p:txBody>
          <a:bodyPr>
            <a:normAutofit/>
          </a:bodyPr>
          <a:lstStyle/>
          <a:p>
            <a:r>
              <a:rPr lang="en-US" sz="2500" dirty="0" smtClean="0"/>
              <a:t>Raised in Pomona</a:t>
            </a:r>
          </a:p>
          <a:p>
            <a:r>
              <a:rPr lang="en-US" sz="2500" dirty="0" smtClean="0"/>
              <a:t>Worked 15 years in Emergency Medical Services (EMS)</a:t>
            </a:r>
          </a:p>
          <a:p>
            <a:r>
              <a:rPr lang="en-US" sz="2500" dirty="0" smtClean="0"/>
              <a:t>BA English ULV</a:t>
            </a:r>
          </a:p>
          <a:p>
            <a:r>
              <a:rPr lang="en-US" sz="2500" dirty="0" smtClean="0"/>
              <a:t>MS Health Services Admin. CSUSB</a:t>
            </a:r>
          </a:p>
          <a:p>
            <a:r>
              <a:rPr lang="en-US" sz="2500" dirty="0" smtClean="0"/>
              <a:t>Marketing &amp; Business Development for AMR</a:t>
            </a:r>
          </a:p>
          <a:p>
            <a:r>
              <a:rPr lang="en-US" sz="2500" dirty="0" smtClean="0"/>
              <a:t>Recently completed a feature film entitled </a:t>
            </a:r>
            <a:r>
              <a:rPr lang="en-US" sz="2500" i="1" dirty="0" smtClean="0"/>
              <a:t>Parts of Disease</a:t>
            </a:r>
          </a:p>
          <a:p>
            <a:r>
              <a:rPr lang="en-US" sz="2500" dirty="0" smtClean="0"/>
              <a:t>Into 7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 year teaching HS in Health Academy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9809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599"/>
            <a:ext cx="7315200" cy="4175761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sometimes </a:t>
            </a:r>
            <a:r>
              <a:rPr lang="en-US" dirty="0"/>
              <a:t>you don’t know…</a:t>
            </a:r>
          </a:p>
          <a:p>
            <a:pPr marL="45720" indent="0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sz="2800" i="1" dirty="0" smtClean="0"/>
              <a:t>The Deeper Message</a:t>
            </a:r>
            <a:endParaRPr lang="en-US" sz="2800" i="1" dirty="0"/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95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do your students feel about your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1"/>
            <a:ext cx="7315200" cy="44043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Do they ditch your class, yet attend others?</a:t>
            </a:r>
          </a:p>
          <a:p>
            <a:r>
              <a:rPr lang="en-US" sz="4400" dirty="0" smtClean="0"/>
              <a:t>Is your room depressing?</a:t>
            </a:r>
          </a:p>
          <a:p>
            <a:r>
              <a:rPr lang="en-US" sz="4400" dirty="0" smtClean="0"/>
              <a:t>Do you have long, creepy nose hairs no one mentions?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1185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Objectives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0"/>
            <a:ext cx="7315200" cy="3539527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Teachers </a:t>
            </a:r>
            <a:r>
              <a:rPr lang="en-US" sz="2800" dirty="0"/>
              <a:t>will understand the </a:t>
            </a:r>
            <a:r>
              <a:rPr lang="en-US" sz="2800" dirty="0" smtClean="0"/>
              <a:t>“Code </a:t>
            </a:r>
            <a:r>
              <a:rPr lang="en-US" sz="2800" dirty="0"/>
              <a:t>of Student </a:t>
            </a:r>
            <a:r>
              <a:rPr lang="en-US" sz="2800" dirty="0" smtClean="0"/>
              <a:t>Understanding” </a:t>
            </a:r>
          </a:p>
          <a:p>
            <a:r>
              <a:rPr lang="en-US" sz="2800" dirty="0"/>
              <a:t>Teachers will Create a Personal Teacher Mission </a:t>
            </a:r>
            <a:r>
              <a:rPr lang="en-US" sz="2800" dirty="0" smtClean="0"/>
              <a:t>Statement</a:t>
            </a:r>
            <a:endParaRPr lang="en-US" sz="2800" dirty="0"/>
          </a:p>
          <a:p>
            <a:pPr lvl="0"/>
            <a:r>
              <a:rPr lang="en-US" sz="2800" dirty="0" smtClean="0"/>
              <a:t>Identify </a:t>
            </a:r>
            <a:r>
              <a:rPr lang="en-US" sz="2800" dirty="0"/>
              <a:t>and target market under-achieving students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396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1154097"/>
          </a:xfrm>
        </p:spPr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1"/>
            <a:ext cx="7315200" cy="39471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IDENTIFY complications to the learning environment. </a:t>
            </a:r>
            <a:endParaRPr lang="en-US" sz="2800" dirty="0" smtClean="0"/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r>
              <a:rPr lang="en-US" sz="2800" dirty="0" smtClean="0"/>
              <a:t>Teachers </a:t>
            </a:r>
            <a:r>
              <a:rPr lang="en-US" sz="2800" dirty="0"/>
              <a:t>will </a:t>
            </a:r>
            <a:r>
              <a:rPr lang="en-US" sz="2800" dirty="0" smtClean="0"/>
              <a:t>BRAINSTORM problems </a:t>
            </a:r>
            <a:r>
              <a:rPr lang="en-US" sz="2800" i="1" dirty="0" smtClean="0"/>
              <a:t>students</a:t>
            </a:r>
            <a:r>
              <a:rPr lang="en-US" sz="2800" dirty="0" smtClean="0"/>
              <a:t> create </a:t>
            </a:r>
            <a:r>
              <a:rPr lang="en-US" sz="2800" dirty="0"/>
              <a:t>during the delivery of their lesson.</a:t>
            </a:r>
          </a:p>
        </p:txBody>
      </p:sp>
    </p:spTree>
    <p:extLst>
      <p:ext uri="{BB962C8B-B14F-4D97-AF65-F5344CB8AC3E}">
        <p14:creationId xmlns:p14="http://schemas.microsoft.com/office/powerpoint/2010/main" val="110793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1"/>
            <a:ext cx="7315200" cy="455676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" indent="0" algn="ctr">
              <a:buNone/>
            </a:pPr>
            <a:r>
              <a:rPr lang="en-US" sz="4400" i="1" dirty="0" smtClean="0"/>
              <a:t>-Fabiola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97343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315200" cy="717612"/>
          </a:xfrm>
        </p:spPr>
        <p:txBody>
          <a:bodyPr/>
          <a:lstStyle/>
          <a:p>
            <a:pPr algn="ctr"/>
            <a:r>
              <a:rPr lang="en-US" dirty="0" smtClean="0"/>
              <a:t>Know Your Personality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1"/>
            <a:ext cx="7315200" cy="4724400"/>
          </a:xfrm>
        </p:spPr>
        <p:txBody>
          <a:bodyPr>
            <a:no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en-US" sz="3200" dirty="0" smtClean="0"/>
              <a:t>Extrovert?</a:t>
            </a:r>
          </a:p>
          <a:p>
            <a:pPr marL="834390" lvl="1" indent="-514350">
              <a:buFont typeface="+mj-lt"/>
              <a:buAutoNum type="alphaLcParenR"/>
            </a:pPr>
            <a:r>
              <a:rPr lang="en-US" sz="3200" dirty="0"/>
              <a:t>Outer world</a:t>
            </a:r>
          </a:p>
          <a:p>
            <a:pPr marL="1074420" lvl="2" indent="-571500">
              <a:buFont typeface="+mj-lt"/>
              <a:buAutoNum type="romanLcPeriod"/>
            </a:pPr>
            <a:r>
              <a:rPr lang="en-US" sz="3200" dirty="0"/>
              <a:t>True </a:t>
            </a:r>
            <a:r>
              <a:rPr lang="en-US" sz="2800" dirty="0"/>
              <a:t>(what you see is what you get)</a:t>
            </a:r>
            <a:endParaRPr lang="en-US" sz="3200" dirty="0"/>
          </a:p>
          <a:p>
            <a:pPr marL="1074420" lvl="2" indent="-571500">
              <a:buFont typeface="+mj-lt"/>
              <a:buAutoNum type="romanLcPeriod"/>
            </a:pPr>
            <a:r>
              <a:rPr lang="en-US" sz="3200" dirty="0"/>
              <a:t>A show (there’s something else</a:t>
            </a:r>
            <a:r>
              <a:rPr lang="en-US" sz="3200" dirty="0" smtClean="0"/>
              <a:t>)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200" dirty="0"/>
              <a:t>Producer? Academically, they get </a:t>
            </a:r>
            <a:r>
              <a:rPr lang="en-US" sz="3200" dirty="0" smtClean="0"/>
              <a:t>results</a:t>
            </a:r>
          </a:p>
          <a:p>
            <a:pPr marL="560070" indent="-514350">
              <a:buFont typeface="+mj-lt"/>
              <a:buAutoNum type="arabicPeriod"/>
            </a:pPr>
            <a:r>
              <a:rPr lang="en-US" sz="3200" dirty="0" smtClean="0"/>
              <a:t>Non-producer </a:t>
            </a:r>
            <a:r>
              <a:rPr lang="en-US" sz="3200" dirty="0"/>
              <a:t>- Academically, they low-perform</a:t>
            </a:r>
          </a:p>
          <a:p>
            <a:pPr marL="4572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5096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776</Words>
  <Application>Microsoft Office PowerPoint</Application>
  <PresentationFormat>On-screen Show (4:3)</PresentationFormat>
  <Paragraphs>137</Paragraphs>
  <Slides>24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Perspective</vt:lpstr>
      <vt:lpstr>Plant the Seed, Reap the Lesson: Engaging Students to Receive Your Instruction </vt:lpstr>
      <vt:lpstr>PowerPoint Presentation</vt:lpstr>
      <vt:lpstr>Brief background</vt:lpstr>
      <vt:lpstr>PowerPoint Presentation</vt:lpstr>
      <vt:lpstr>How do your students feel about your class?</vt:lpstr>
      <vt:lpstr>Objectives </vt:lpstr>
      <vt:lpstr>Activity</vt:lpstr>
      <vt:lpstr>PowerPoint Presentation</vt:lpstr>
      <vt:lpstr>Know Your Personality Types</vt:lpstr>
      <vt:lpstr>Know Your Personality Types</vt:lpstr>
      <vt:lpstr>Code of Student Understanding What all Teachers Should Know About Their Students</vt:lpstr>
      <vt:lpstr>Code of Student Understanding What all Teachers Should Know About Their Students</vt:lpstr>
      <vt:lpstr>Code of Student Understanding What all Teachers Should Know About Their Students</vt:lpstr>
      <vt:lpstr>PowerPoint Presentation</vt:lpstr>
      <vt:lpstr>Code of Student Understanding What all Teachers Should Know About Their Students</vt:lpstr>
      <vt:lpstr>Checklist of Teacher – Student Engagement:</vt:lpstr>
      <vt:lpstr>What is Your  Personal Mission Statement?</vt:lpstr>
      <vt:lpstr>Checklist of Teacher – Student Engagement:</vt:lpstr>
      <vt:lpstr>Checklist of Teacher – Student Engagement:</vt:lpstr>
      <vt:lpstr>Checklist of Teacher – Student Engagement:</vt:lpstr>
      <vt:lpstr>Checklist of Teacher – Student Engagement:</vt:lpstr>
      <vt:lpstr>Bottom Line: </vt:lpstr>
      <vt:lpstr>Summary</vt:lpstr>
      <vt:lpstr>Open Discussion</vt:lpstr>
    </vt:vector>
  </TitlesOfParts>
  <Company>Coachella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the Seed, Reap the Lesson: Engaging Students to Receive Your Instruction</dc:title>
  <dc:creator>Windows User</dc:creator>
  <cp:lastModifiedBy>Windows User</cp:lastModifiedBy>
  <cp:revision>36</cp:revision>
  <dcterms:created xsi:type="dcterms:W3CDTF">2013-11-13T04:16:32Z</dcterms:created>
  <dcterms:modified xsi:type="dcterms:W3CDTF">2014-03-03T22:02:49Z</dcterms:modified>
</cp:coreProperties>
</file>